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3341" y="-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B4D56-5BA6-4207-868E-ADC8048EEF54}" type="datetimeFigureOut">
              <a:rPr lang="zh-CN" altLang="en-US" smtClean="0"/>
              <a:t>2023/9/16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90896-47CA-44BD-BA26-A4AD5EC6B6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5887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B4D56-5BA6-4207-868E-ADC8048EEF54}" type="datetimeFigureOut">
              <a:rPr lang="zh-CN" altLang="en-US" smtClean="0"/>
              <a:t>2023/9/16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90896-47CA-44BD-BA26-A4AD5EC6B6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7349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B4D56-5BA6-4207-868E-ADC8048EEF54}" type="datetimeFigureOut">
              <a:rPr lang="zh-CN" altLang="en-US" smtClean="0"/>
              <a:t>2023/9/16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90896-47CA-44BD-BA26-A4AD5EC6B6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9594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B4D56-5BA6-4207-868E-ADC8048EEF54}" type="datetimeFigureOut">
              <a:rPr lang="zh-CN" altLang="en-US" smtClean="0"/>
              <a:t>2023/9/16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90896-47CA-44BD-BA26-A4AD5EC6B6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4863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B4D56-5BA6-4207-868E-ADC8048EEF54}" type="datetimeFigureOut">
              <a:rPr lang="zh-CN" altLang="en-US" smtClean="0"/>
              <a:t>2023/9/16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90896-47CA-44BD-BA26-A4AD5EC6B6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3963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B4D56-5BA6-4207-868E-ADC8048EEF54}" type="datetimeFigureOut">
              <a:rPr lang="zh-CN" altLang="en-US" smtClean="0"/>
              <a:t>2023/9/16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90896-47CA-44BD-BA26-A4AD5EC6B6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417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B4D56-5BA6-4207-868E-ADC8048EEF54}" type="datetimeFigureOut">
              <a:rPr lang="zh-CN" altLang="en-US" smtClean="0"/>
              <a:t>2023/9/16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90896-47CA-44BD-BA26-A4AD5EC6B6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6076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B4D56-5BA6-4207-868E-ADC8048EEF54}" type="datetimeFigureOut">
              <a:rPr lang="zh-CN" altLang="en-US" smtClean="0"/>
              <a:t>2023/9/16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90896-47CA-44BD-BA26-A4AD5EC6B6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6104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B4D56-5BA6-4207-868E-ADC8048EEF54}" type="datetimeFigureOut">
              <a:rPr lang="zh-CN" altLang="en-US" smtClean="0"/>
              <a:t>2023/9/16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90896-47CA-44BD-BA26-A4AD5EC6B6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4162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B4D56-5BA6-4207-868E-ADC8048EEF54}" type="datetimeFigureOut">
              <a:rPr lang="zh-CN" altLang="en-US" smtClean="0"/>
              <a:t>2023/9/16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90896-47CA-44BD-BA26-A4AD5EC6B6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4557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B4D56-5BA6-4207-868E-ADC8048EEF54}" type="datetimeFigureOut">
              <a:rPr lang="zh-CN" altLang="en-US" smtClean="0"/>
              <a:t>2023/9/16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90896-47CA-44BD-BA26-A4AD5EC6B6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6649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B4D56-5BA6-4207-868E-ADC8048EEF54}" type="datetimeFigureOut">
              <a:rPr lang="zh-CN" altLang="en-US" smtClean="0"/>
              <a:t>2023/9/16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90896-47CA-44BD-BA26-A4AD5EC6B6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3732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>
            <a:extLst>
              <a:ext uri="{FF2B5EF4-FFF2-40B4-BE49-F238E27FC236}">
                <a16:creationId xmlns:a16="http://schemas.microsoft.com/office/drawing/2014/main" id="{D0F3EA85-0531-4FB9-AEE7-DB0A36141C0D}"/>
              </a:ext>
            </a:extLst>
          </p:cNvPr>
          <p:cNvSpPr txBox="1"/>
          <p:nvPr/>
        </p:nvSpPr>
        <p:spPr>
          <a:xfrm>
            <a:off x="2401051" y="659507"/>
            <a:ext cx="2428739" cy="63094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3500" dirty="0">
                <a:solidFill>
                  <a:schemeClr val="tx1"/>
                </a:solidFill>
                <a:latin typeface="思源宋体 Medium" panose="02020500000000000000" charset="-122"/>
                <a:ea typeface="思源宋体 Medium" panose="02020500000000000000" charset="-122"/>
              </a:rPr>
              <a:t>冶天多屏宝</a:t>
            </a: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9D854A4C-7384-4B7E-843F-57371B4274C4}"/>
              </a:ext>
            </a:extLst>
          </p:cNvPr>
          <p:cNvCxnSpPr>
            <a:cxnSpLocks/>
          </p:cNvCxnSpPr>
          <p:nvPr/>
        </p:nvCxnSpPr>
        <p:spPr>
          <a:xfrm>
            <a:off x="3429000" y="1814501"/>
            <a:ext cx="0" cy="2491525"/>
          </a:xfrm>
          <a:prstGeom prst="line">
            <a:avLst/>
          </a:prstGeom>
          <a:ln w="15875" cmpd="sng">
            <a:solidFill>
              <a:schemeClr val="bg1"/>
            </a:solidFill>
          </a:ln>
          <a:effectLst>
            <a:outerShdw blurRad="50800" dist="38100" dir="5400000" algn="t" rotWithShape="0">
              <a:schemeClr val="bg1">
                <a:lumMod val="7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C381CBB4-453B-4FCC-9775-DB4D33DAE587}"/>
              </a:ext>
            </a:extLst>
          </p:cNvPr>
          <p:cNvSpPr txBox="1"/>
          <p:nvPr/>
        </p:nvSpPr>
        <p:spPr>
          <a:xfrm>
            <a:off x="2681261" y="8243448"/>
            <a:ext cx="1588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0" dirty="0">
                <a:latin typeface="思源宋体 Medium" panose="02020500000000000000" charset="-122"/>
                <a:ea typeface="思源宋体 Medium" panose="02020500000000000000" charset="-122"/>
              </a:rPr>
              <a:t>HD-V109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A62DBEA4-7416-4E51-87DF-9B6D7CE3A486}"/>
              </a:ext>
            </a:extLst>
          </p:cNvPr>
          <p:cNvSpPr/>
          <p:nvPr/>
        </p:nvSpPr>
        <p:spPr>
          <a:xfrm>
            <a:off x="938691" y="2327446"/>
            <a:ext cx="4980614" cy="2569697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宋体 Medium" panose="02020500000000000000" charset="-122"/>
              <a:ea typeface="思源宋体 Medium" panose="02020500000000000000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74C7843-F648-40A4-B6AD-66C16EE3E40E}"/>
              </a:ext>
            </a:extLst>
          </p:cNvPr>
          <p:cNvSpPr txBox="1"/>
          <p:nvPr/>
        </p:nvSpPr>
        <p:spPr>
          <a:xfrm>
            <a:off x="5302084" y="9268945"/>
            <a:ext cx="1234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PCIDV.CN</a:t>
            </a:r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2" name="表格 4">
            <a:extLst>
              <a:ext uri="{FF2B5EF4-FFF2-40B4-BE49-F238E27FC236}">
                <a16:creationId xmlns:a16="http://schemas.microsoft.com/office/drawing/2014/main" id="{A1BD36B3-DE63-1CAC-8C7B-4F0726E6BB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150520"/>
              </p:ext>
            </p:extLst>
          </p:nvPr>
        </p:nvGraphicFramePr>
        <p:xfrm>
          <a:off x="938691" y="2313924"/>
          <a:ext cx="4980612" cy="2596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0204">
                  <a:extLst>
                    <a:ext uri="{9D8B030D-6E8A-4147-A177-3AD203B41FA5}">
                      <a16:colId xmlns:a16="http://schemas.microsoft.com/office/drawing/2014/main" val="1826753331"/>
                    </a:ext>
                  </a:extLst>
                </a:gridCol>
                <a:gridCol w="1660204">
                  <a:extLst>
                    <a:ext uri="{9D8B030D-6E8A-4147-A177-3AD203B41FA5}">
                      <a16:colId xmlns:a16="http://schemas.microsoft.com/office/drawing/2014/main" val="2183097554"/>
                    </a:ext>
                  </a:extLst>
                </a:gridCol>
                <a:gridCol w="1660204">
                  <a:extLst>
                    <a:ext uri="{9D8B030D-6E8A-4147-A177-3AD203B41FA5}">
                      <a16:colId xmlns:a16="http://schemas.microsoft.com/office/drawing/2014/main" val="1970398243"/>
                    </a:ext>
                  </a:extLst>
                </a:gridCol>
              </a:tblGrid>
              <a:tr h="86558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1250609"/>
                  </a:ext>
                </a:extLst>
              </a:tr>
              <a:tr h="86558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5099833"/>
                  </a:ext>
                </a:extLst>
              </a:tr>
              <a:tr h="86558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3035925"/>
                  </a:ext>
                </a:extLst>
              </a:tr>
            </a:tbl>
          </a:graphicData>
        </a:graphic>
      </p:graphicFrame>
      <p:grpSp>
        <p:nvGrpSpPr>
          <p:cNvPr id="14" name="组合 13">
            <a:extLst>
              <a:ext uri="{FF2B5EF4-FFF2-40B4-BE49-F238E27FC236}">
                <a16:creationId xmlns:a16="http://schemas.microsoft.com/office/drawing/2014/main" id="{0E58E227-6A14-9F10-C262-DA074762B904}"/>
              </a:ext>
            </a:extLst>
          </p:cNvPr>
          <p:cNvGrpSpPr/>
          <p:nvPr/>
        </p:nvGrpSpPr>
        <p:grpSpPr>
          <a:xfrm>
            <a:off x="1273622" y="3764754"/>
            <a:ext cx="4478697" cy="4996371"/>
            <a:chOff x="1082347" y="4482486"/>
            <a:chExt cx="4478697" cy="4996371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7EC58872-E76F-B4CE-9FB0-A6DD7CB7F3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2350" y="5000163"/>
              <a:ext cx="4478694" cy="447869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BD9CBC2E-779F-0F46-B6BB-4CCEF76E50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2347" y="4482486"/>
              <a:ext cx="4404051" cy="44786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9306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70A1D7E9-3699-46EE-92A5-D3E9A639EBFA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07418792"/>
              </p:ext>
            </p:extLst>
          </p:nvPr>
        </p:nvGraphicFramePr>
        <p:xfrm>
          <a:off x="0" y="281940"/>
          <a:ext cx="6858000" cy="4963341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30126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53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3284">
                <a:tc>
                  <a:txBody>
                    <a:bodyPr/>
                    <a:lstStyle/>
                    <a:p>
                      <a:r>
                        <a:rPr lang="zh-CN" altLang="en-US" sz="1600" b="0" dirty="0">
                          <a:solidFill>
                            <a:schemeClr val="bg1"/>
                          </a:solidFill>
                          <a:latin typeface="思源宋体 Medium" panose="02020500000000000000" charset="-122"/>
                          <a:ea typeface="思源宋体 Medium" panose="02020500000000000000" charset="-122"/>
                        </a:rPr>
                        <a:t>产品型号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b="0" dirty="0">
                          <a:solidFill>
                            <a:schemeClr val="bg1"/>
                          </a:solidFill>
                          <a:latin typeface="思源宋体 Medium" panose="02020500000000000000" charset="-122"/>
                          <a:ea typeface="思源宋体 Medium" panose="02020500000000000000" charset="-122"/>
                        </a:rPr>
                        <a:t>HD-V109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284">
                <a:tc>
                  <a:txBody>
                    <a:bodyPr/>
                    <a:lstStyle/>
                    <a:p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思源宋体 Medium" panose="02020500000000000000" charset="-122"/>
                          <a:ea typeface="思源宋体 Medium" panose="02020500000000000000" charset="-122"/>
                        </a:rPr>
                        <a:t>输入接口类型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latin typeface="思源宋体 Medium" panose="02020500000000000000" charset="-122"/>
                          <a:ea typeface="思源宋体 Medium" panose="02020500000000000000" charset="-122"/>
                          <a:cs typeface="思源宋体 Medium" panose="02020500000000000000" charset="-122"/>
                        </a:rPr>
                        <a:t>1*HDMI2.0</a:t>
                      </a: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思源宋体 Medium" panose="02020500000000000000" charset="-122"/>
                          <a:ea typeface="思源宋体 Medium" panose="02020500000000000000" charset="-122"/>
                          <a:cs typeface="思源宋体 Medium" panose="02020500000000000000" charset="-122"/>
                        </a:rPr>
                        <a:t>（</a:t>
                      </a:r>
                      <a:r>
                        <a:rPr lang="en-US" altLang="zh-CN" sz="1600" b="0" dirty="0" err="1">
                          <a:solidFill>
                            <a:schemeClr val="tx1"/>
                          </a:solidFill>
                          <a:latin typeface="思源宋体 Medium" panose="02020500000000000000" charset="-122"/>
                          <a:ea typeface="思源宋体 Medium" panose="02020500000000000000" charset="-122"/>
                          <a:cs typeface="思源宋体 Medium" panose="02020500000000000000" charset="-122"/>
                        </a:rPr>
                        <a:t>nvidia</a:t>
                      </a:r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latin typeface="思源宋体 Medium" panose="02020500000000000000" charset="-122"/>
                          <a:ea typeface="思源宋体 Medium" panose="02020500000000000000" charset="-122"/>
                          <a:cs typeface="思源宋体 Medium" panose="02020500000000000000" charset="-122"/>
                        </a:rPr>
                        <a:t> GTX 1060</a:t>
                      </a: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思源宋体 Medium" panose="02020500000000000000" charset="-122"/>
                          <a:ea typeface="思源宋体 Medium" panose="02020500000000000000" charset="-122"/>
                          <a:cs typeface="思源宋体 Medium" panose="02020500000000000000" charset="-122"/>
                        </a:rPr>
                        <a:t>以上）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284">
                <a:tc>
                  <a:txBody>
                    <a:bodyPr/>
                    <a:lstStyle/>
                    <a:p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思源宋体 Medium" panose="02020500000000000000" charset="-122"/>
                          <a:ea typeface="思源宋体 Medium" panose="02020500000000000000" charset="-122"/>
                        </a:rPr>
                        <a:t>输出接口数量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latin typeface="思源宋体 Medium" panose="02020500000000000000" charset="-122"/>
                          <a:ea typeface="思源宋体 Medium" panose="02020500000000000000" charset="-122"/>
                          <a:cs typeface="思源宋体 Medium" panose="02020500000000000000" charset="-122"/>
                        </a:rPr>
                        <a:t>9*HDMI</a:t>
                      </a: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思源宋体 Medium" panose="02020500000000000000" charset="-122"/>
                          <a:ea typeface="思源宋体 Medium" panose="02020500000000000000" charset="-122"/>
                          <a:cs typeface="思源宋体 Medium" panose="02020500000000000000" charset="-122"/>
                        </a:rPr>
                        <a:t>输出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0450">
                <a:tc>
                  <a:txBody>
                    <a:bodyPr/>
                    <a:lstStyle/>
                    <a:p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思源宋体 Medium" panose="02020500000000000000" charset="-122"/>
                          <a:ea typeface="思源宋体 Medium" panose="02020500000000000000" charset="-122"/>
                        </a:rPr>
                        <a:t>支持分辨率（向下兼容）</a:t>
                      </a:r>
                    </a:p>
                    <a:p>
                      <a:r>
                        <a:rPr lang="zh-CN" altLang="en-US" sz="1600" b="0" dirty="0">
                          <a:solidFill>
                            <a:srgbClr val="FF0000"/>
                          </a:solidFill>
                          <a:latin typeface="思源宋体 Medium" panose="02020500000000000000" charset="-122"/>
                          <a:ea typeface="思源宋体 Medium" panose="02020500000000000000" charset="-122"/>
                        </a:rPr>
                        <a:t>推荐搭配专业显卡使用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latin typeface="思源宋体 Medium" panose="02020500000000000000" charset="-122"/>
                          <a:ea typeface="思源宋体 Medium" panose="02020500000000000000" charset="-122"/>
                          <a:cs typeface="思源宋体 Medium" panose="02020500000000000000" charset="-122"/>
                        </a:rPr>
                        <a:t>5760X3240@30Hz</a:t>
                      </a: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思源宋体 Medium" panose="02020500000000000000" charset="-122"/>
                          <a:ea typeface="思源宋体 Medium" panose="02020500000000000000" charset="-122"/>
                          <a:cs typeface="思源宋体 Medium" panose="02020500000000000000" charset="-122"/>
                        </a:rPr>
                        <a:t>（默认推荐</a:t>
                      </a:r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latin typeface="思源宋体 Medium" panose="02020500000000000000" charset="-122"/>
                          <a:ea typeface="思源宋体 Medium" panose="02020500000000000000" charset="-122"/>
                          <a:cs typeface="思源宋体 Medium" panose="02020500000000000000" charset="-122"/>
                        </a:rPr>
                        <a:t>3*3</a:t>
                      </a: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思源宋体 Medium" panose="02020500000000000000" charset="-122"/>
                          <a:ea typeface="思源宋体 Medium" panose="02020500000000000000" charset="-122"/>
                          <a:cs typeface="思源宋体 Medium" panose="02020500000000000000" charset="-122"/>
                        </a:rPr>
                        <a:t>）</a:t>
                      </a:r>
                      <a:endParaRPr lang="en-US" altLang="zh-CN" sz="1600" b="0" dirty="0">
                        <a:solidFill>
                          <a:schemeClr val="tx1"/>
                        </a:solidFill>
                        <a:latin typeface="思源宋体 Medium" panose="02020500000000000000" charset="-122"/>
                        <a:ea typeface="思源宋体 Medium" panose="02020500000000000000" charset="-122"/>
                        <a:cs typeface="思源宋体 Medium" panose="02020500000000000000" charset="-122"/>
                      </a:endParaRPr>
                    </a:p>
                    <a:p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latin typeface="思源宋体 Medium" panose="02020500000000000000" charset="-122"/>
                          <a:ea typeface="思源宋体 Medium" panose="02020500000000000000" charset="-122"/>
                          <a:cs typeface="思源宋体 Medium" panose="02020500000000000000" charset="-122"/>
                        </a:rPr>
                        <a:t>7560x1920@30Hz </a:t>
                      </a: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思源宋体 Medium" panose="02020500000000000000" charset="-122"/>
                          <a:ea typeface="思源宋体 Medium" panose="02020500000000000000" charset="-122"/>
                          <a:cs typeface="思源宋体 Medium" panose="02020500000000000000" charset="-122"/>
                        </a:rPr>
                        <a:t>（</a:t>
                      </a:r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latin typeface="思源宋体 Medium" panose="02020500000000000000" charset="-122"/>
                          <a:ea typeface="思源宋体 Medium" panose="02020500000000000000" charset="-122"/>
                          <a:cs typeface="思源宋体 Medium" panose="02020500000000000000" charset="-122"/>
                        </a:rPr>
                        <a:t>1</a:t>
                      </a: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思源宋体 Medium" panose="02020500000000000000" charset="-122"/>
                          <a:ea typeface="思源宋体 Medium" panose="02020500000000000000" charset="-122"/>
                          <a:cs typeface="思源宋体 Medium" panose="02020500000000000000" charset="-122"/>
                        </a:rPr>
                        <a:t>行</a:t>
                      </a:r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latin typeface="思源宋体 Medium" panose="02020500000000000000" charset="-122"/>
                          <a:ea typeface="思源宋体 Medium" panose="02020500000000000000" charset="-122"/>
                          <a:cs typeface="思源宋体 Medium" panose="02020500000000000000" charset="-122"/>
                        </a:rPr>
                        <a:t>7</a:t>
                      </a: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思源宋体 Medium" panose="02020500000000000000" charset="-122"/>
                          <a:ea typeface="思源宋体 Medium" panose="02020500000000000000" charset="-122"/>
                          <a:cs typeface="思源宋体 Medium" panose="02020500000000000000" charset="-122"/>
                        </a:rPr>
                        <a:t>列竖屏旋转）</a:t>
                      </a:r>
                      <a:endParaRPr lang="en-US" altLang="zh-CN" sz="1600" b="0" dirty="0">
                        <a:solidFill>
                          <a:schemeClr val="tx1"/>
                        </a:solidFill>
                        <a:latin typeface="思源宋体 Medium" panose="02020500000000000000" charset="-122"/>
                        <a:ea typeface="思源宋体 Medium" panose="02020500000000000000" charset="-122"/>
                        <a:cs typeface="思源宋体 Medium" panose="02020500000000000000" charset="-122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latin typeface="思源宋体 Medium" panose="02020500000000000000" charset="-122"/>
                          <a:ea typeface="思源宋体 Medium" panose="02020500000000000000" charset="-122"/>
                          <a:cs typeface="思源宋体 Medium" panose="02020500000000000000" charset="-122"/>
                        </a:rPr>
                        <a:t>6480x1920@30Hz</a:t>
                      </a: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思源宋体 Medium" panose="02020500000000000000" charset="-122"/>
                          <a:ea typeface="思源宋体 Medium" panose="02020500000000000000" charset="-122"/>
                          <a:cs typeface="思源宋体 Medium" panose="02020500000000000000" charset="-122"/>
                        </a:rPr>
                        <a:t>（</a:t>
                      </a:r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latin typeface="思源宋体 Medium" panose="02020500000000000000" charset="-122"/>
                          <a:ea typeface="思源宋体 Medium" panose="02020500000000000000" charset="-122"/>
                          <a:cs typeface="思源宋体 Medium" panose="02020500000000000000" charset="-122"/>
                        </a:rPr>
                        <a:t>1</a:t>
                      </a: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思源宋体 Medium" panose="02020500000000000000" charset="-122"/>
                          <a:ea typeface="思源宋体 Medium" panose="02020500000000000000" charset="-122"/>
                          <a:cs typeface="思源宋体 Medium" panose="02020500000000000000" charset="-122"/>
                        </a:rPr>
                        <a:t>行</a:t>
                      </a:r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latin typeface="思源宋体 Medium" panose="02020500000000000000" charset="-122"/>
                          <a:ea typeface="思源宋体 Medium" panose="02020500000000000000" charset="-122"/>
                          <a:cs typeface="思源宋体 Medium" panose="02020500000000000000" charset="-122"/>
                        </a:rPr>
                        <a:t>6</a:t>
                      </a: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思源宋体 Medium" panose="02020500000000000000" charset="-122"/>
                          <a:ea typeface="思源宋体 Medium" panose="02020500000000000000" charset="-122"/>
                          <a:cs typeface="思源宋体 Medium" panose="02020500000000000000" charset="-122"/>
                        </a:rPr>
                        <a:t>列竖屏旋转）</a:t>
                      </a:r>
                      <a:endParaRPr lang="en-US" altLang="zh-CN" sz="1600" b="0" dirty="0">
                        <a:solidFill>
                          <a:schemeClr val="tx1"/>
                        </a:solidFill>
                        <a:latin typeface="思源宋体 Medium" panose="02020500000000000000" charset="-122"/>
                        <a:ea typeface="思源宋体 Medium" panose="02020500000000000000" charset="-122"/>
                        <a:cs typeface="思源宋体 Medium" panose="02020500000000000000" charset="-122"/>
                      </a:endParaRPr>
                    </a:p>
                    <a:p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latin typeface="思源宋体 Medium" panose="02020500000000000000" charset="-122"/>
                          <a:ea typeface="思源宋体 Medium" panose="02020500000000000000" charset="-122"/>
                          <a:cs typeface="思源宋体 Medium" panose="02020500000000000000" charset="-122"/>
                        </a:rPr>
                        <a:t>3840x2160@60Hz </a:t>
                      </a: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思源宋体 Medium" panose="02020500000000000000" charset="-122"/>
                          <a:ea typeface="思源宋体 Medium" panose="02020500000000000000" charset="-122"/>
                          <a:cs typeface="思源宋体 Medium" panose="02020500000000000000" charset="-122"/>
                        </a:rPr>
                        <a:t>（</a:t>
                      </a:r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思源宋体 Medium" panose="02020500000000000000" charset="-122"/>
                          <a:ea typeface="思源宋体 Medium" panose="02020500000000000000" charset="-122"/>
                          <a:cs typeface="思源宋体 Medium" panose="02020500000000000000" charset="-122"/>
                        </a:rPr>
                        <a:t>3*3</a:t>
                      </a: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思源宋体 Medium" panose="02020500000000000000" charset="-122"/>
                          <a:ea typeface="思源宋体 Medium" panose="02020500000000000000" charset="-122"/>
                          <a:cs typeface="思源宋体 Medium" panose="02020500000000000000" charset="-122"/>
                        </a:rPr>
                        <a:t>单屏</a:t>
                      </a:r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思源宋体 Medium" panose="02020500000000000000" charset="-122"/>
                          <a:ea typeface="思源宋体 Medium" panose="02020500000000000000" charset="-122"/>
                          <a:cs typeface="思源宋体 Medium" panose="02020500000000000000" charset="-122"/>
                        </a:rPr>
                        <a:t>1280*720</a:t>
                      </a: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思源宋体 Medium" panose="02020500000000000000" charset="-122"/>
                          <a:ea typeface="思源宋体 Medium" panose="02020500000000000000" charset="-122"/>
                          <a:cs typeface="思源宋体 Medium" panose="02020500000000000000" charset="-122"/>
                        </a:rPr>
                        <a:t>）</a:t>
                      </a:r>
                      <a:endParaRPr lang="en-US" altLang="zh-CN" sz="1400" b="0" dirty="0">
                        <a:solidFill>
                          <a:schemeClr val="tx1"/>
                        </a:solidFill>
                        <a:latin typeface="思源宋体 Medium" panose="02020500000000000000" charset="-122"/>
                        <a:ea typeface="思源宋体 Medium" panose="02020500000000000000" charset="-122"/>
                        <a:cs typeface="思源宋体 Medium" panose="02020500000000000000" charset="-122"/>
                      </a:endParaRPr>
                    </a:p>
                    <a:p>
                      <a:r>
                        <a:rPr lang="zh-CN" altLang="en-US" sz="1400" b="0" dirty="0">
                          <a:solidFill>
                            <a:srgbClr val="FF0000"/>
                          </a:solidFill>
                          <a:latin typeface="思源宋体 Medium" panose="02020500000000000000" charset="-122"/>
                          <a:ea typeface="思源宋体 Medium" panose="02020500000000000000" charset="-122"/>
                          <a:cs typeface="思源宋体 Medium" panose="02020500000000000000" charset="-122"/>
                        </a:rPr>
                        <a:t>先接显示屏安装显卡驱动，再接入多屏宝</a:t>
                      </a:r>
                      <a:r>
                        <a:rPr lang="en-US" altLang="zh-CN" sz="1400" b="0" dirty="0">
                          <a:solidFill>
                            <a:srgbClr val="FF0000"/>
                          </a:solidFill>
                          <a:latin typeface="思源宋体 Medium" panose="02020500000000000000" charset="-122"/>
                          <a:ea typeface="思源宋体 Medium" panose="02020500000000000000" charset="-122"/>
                          <a:cs typeface="思源宋体 Medium" panose="02020500000000000000" charset="-122"/>
                        </a:rPr>
                        <a:t> </a:t>
                      </a:r>
                      <a:r>
                        <a:rPr lang="zh-CN" altLang="en-US" sz="1600" b="0" dirty="0">
                          <a:solidFill>
                            <a:srgbClr val="FF0000"/>
                          </a:solidFill>
                          <a:latin typeface="思源宋体 Medium" panose="02020500000000000000" charset="-122"/>
                          <a:ea typeface="思源宋体 Medium" panose="02020500000000000000" charset="-122"/>
                          <a:cs typeface="思源宋体 Medium" panose="02020500000000000000" charset="-122"/>
                        </a:rPr>
                        <a:t>。</a:t>
                      </a:r>
                      <a:endParaRPr lang="en-US" altLang="zh-CN" sz="1600" b="0" dirty="0">
                        <a:solidFill>
                          <a:srgbClr val="FF0000"/>
                        </a:solidFill>
                        <a:latin typeface="思源宋体 Medium" panose="02020500000000000000" charset="-122"/>
                        <a:ea typeface="思源宋体 Medium" panose="02020500000000000000" charset="-122"/>
                        <a:cs typeface="思源宋体 Medium" panose="02020500000000000000" charset="-122"/>
                      </a:endParaRPr>
                    </a:p>
                    <a:p>
                      <a:r>
                        <a:rPr lang="zh-CN" altLang="en-US" sz="1600" b="0" dirty="0">
                          <a:solidFill>
                            <a:srgbClr val="FF0000"/>
                          </a:solidFill>
                          <a:latin typeface="思源宋体 Medium" panose="02020500000000000000" charset="-122"/>
                          <a:ea typeface="思源宋体 Medium" panose="02020500000000000000" charset="-122"/>
                          <a:cs typeface="思源宋体 Medium" panose="02020500000000000000" charset="-122"/>
                        </a:rPr>
                        <a:t>接受其他分辨率定制，请联系我们确认</a:t>
                      </a: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思源宋体 Medium" panose="02020500000000000000" charset="-122"/>
                          <a:ea typeface="思源宋体 Medium" panose="02020500000000000000" charset="-122"/>
                          <a:cs typeface="思源宋体 Medium" panose="02020500000000000000" charset="-122"/>
                        </a:rPr>
                        <a:t>；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284">
                <a:tc>
                  <a:txBody>
                    <a:bodyPr/>
                    <a:lstStyle/>
                    <a:p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思源宋体 Medium" panose="02020500000000000000" charset="-122"/>
                          <a:ea typeface="思源宋体 Medium" panose="02020500000000000000" charset="-122"/>
                        </a:rPr>
                        <a:t>电源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latin typeface="思源宋体 Medium" panose="02020500000000000000" charset="-122"/>
                          <a:ea typeface="思源宋体 Medium" panose="02020500000000000000" charset="-122"/>
                          <a:cs typeface="思源宋体 Medium" panose="02020500000000000000" charset="-122"/>
                        </a:rPr>
                        <a:t>12V 2A  AC-DC</a:t>
                      </a: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思源宋体 Medium" panose="02020500000000000000" charset="-122"/>
                          <a:ea typeface="思源宋体 Medium" panose="02020500000000000000" charset="-122"/>
                          <a:cs typeface="思源宋体 Medium" panose="02020500000000000000" charset="-122"/>
                        </a:rPr>
                        <a:t>电源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3284">
                <a:tc>
                  <a:txBody>
                    <a:bodyPr/>
                    <a:lstStyle/>
                    <a:p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思源宋体 Medium" panose="02020500000000000000" charset="-122"/>
                          <a:ea typeface="思源宋体 Medium" panose="02020500000000000000" charset="-122"/>
                        </a:rPr>
                        <a:t>尺寸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latin typeface="思源宋体 Medium" panose="02020500000000000000" charset="-122"/>
                          <a:ea typeface="思源宋体 Medium" panose="02020500000000000000" charset="-122"/>
                          <a:cs typeface="思源宋体 Medium" panose="02020500000000000000" charset="-122"/>
                        </a:rPr>
                        <a:t>270*153*23</a:t>
                      </a: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思源宋体 Medium" panose="02020500000000000000" charset="-122"/>
                          <a:ea typeface="思源宋体 Medium" panose="02020500000000000000" charset="-122"/>
                          <a:cs typeface="思源宋体 Medium" panose="02020500000000000000" charset="-122"/>
                        </a:rPr>
                        <a:t>（</a:t>
                      </a:r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latin typeface="思源宋体 Medium" panose="02020500000000000000" charset="-122"/>
                          <a:ea typeface="思源宋体 Medium" panose="02020500000000000000" charset="-122"/>
                          <a:cs typeface="思源宋体 Medium" panose="02020500000000000000" charset="-122"/>
                        </a:rPr>
                        <a:t>mm</a:t>
                      </a: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思源宋体 Medium" panose="02020500000000000000" charset="-122"/>
                          <a:ea typeface="思源宋体 Medium" panose="02020500000000000000" charset="-122"/>
                          <a:cs typeface="思源宋体 Medium" panose="02020500000000000000" charset="-122"/>
                        </a:rPr>
                        <a:t>）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5673">
                <a:tc>
                  <a:txBody>
                    <a:bodyPr/>
                    <a:lstStyle/>
                    <a:p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思源宋体 Medium" panose="02020500000000000000" charset="-122"/>
                          <a:ea typeface="思源宋体 Medium" panose="02020500000000000000" charset="-122"/>
                        </a:rPr>
                        <a:t>支持多台级联使用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思源宋体 Medium" panose="02020500000000000000" charset="-122"/>
                          <a:ea typeface="思源宋体 Medium" panose="02020500000000000000" charset="-122"/>
                          <a:cs typeface="思源宋体 Medium" panose="02020500000000000000" charset="-122"/>
                        </a:rPr>
                        <a:t>支持环境（</a:t>
                      </a:r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latin typeface="思源宋体 Medium" panose="02020500000000000000" charset="-122"/>
                          <a:ea typeface="思源宋体 Medium" panose="02020500000000000000" charset="-122"/>
                          <a:cs typeface="思源宋体 Medium" panose="02020500000000000000" charset="-122"/>
                        </a:rPr>
                        <a:t>windows7 64</a:t>
                      </a: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思源宋体 Medium" panose="02020500000000000000" charset="-122"/>
                          <a:ea typeface="思源宋体 Medium" panose="02020500000000000000" charset="-122"/>
                          <a:cs typeface="思源宋体 Medium" panose="02020500000000000000" charset="-122"/>
                        </a:rPr>
                        <a:t>位</a:t>
                      </a:r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latin typeface="思源宋体 Medium" panose="02020500000000000000" charset="-122"/>
                          <a:ea typeface="思源宋体 Medium" panose="02020500000000000000" charset="-122"/>
                          <a:cs typeface="思源宋体 Medium" panose="02020500000000000000" charset="-122"/>
                        </a:rPr>
                        <a:t> </a:t>
                      </a: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思源宋体 Medium" panose="02020500000000000000" charset="-122"/>
                          <a:ea typeface="思源宋体 Medium" panose="02020500000000000000" charset="-122"/>
                          <a:cs typeface="思源宋体 Medium" panose="02020500000000000000" charset="-122"/>
                        </a:rPr>
                        <a:t>； </a:t>
                      </a:r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latin typeface="思源宋体 Medium" panose="02020500000000000000" charset="-122"/>
                          <a:ea typeface="思源宋体 Medium" panose="02020500000000000000" charset="-122"/>
                          <a:cs typeface="思源宋体 Medium" panose="02020500000000000000" charset="-122"/>
                        </a:rPr>
                        <a:t>windows10 64</a:t>
                      </a: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思源宋体 Medium" panose="02020500000000000000" charset="-122"/>
                          <a:ea typeface="思源宋体 Medium" panose="02020500000000000000" charset="-122"/>
                          <a:cs typeface="思源宋体 Medium" panose="02020500000000000000" charset="-122"/>
                        </a:rPr>
                        <a:t>位）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18061">
                <a:tc>
                  <a:txBody>
                    <a:bodyPr/>
                    <a:lstStyle/>
                    <a:p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思源宋体 Medium" panose="02020500000000000000" charset="-122"/>
                          <a:ea typeface="思源宋体 Medium" panose="02020500000000000000" charset="-122"/>
                        </a:rPr>
                        <a:t>产品附件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latin typeface="思源宋体 Medium" panose="02020500000000000000" charset="-122"/>
                          <a:ea typeface="思源宋体 Medium" panose="02020500000000000000" charset="-122"/>
                          <a:cs typeface="思源宋体 Medium" panose="02020500000000000000" charset="-122"/>
                        </a:rPr>
                        <a:t>HDMI-HDMI </a:t>
                      </a: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思源宋体 Medium" panose="02020500000000000000" charset="-122"/>
                          <a:ea typeface="思源宋体 Medium" panose="02020500000000000000" charset="-122"/>
                          <a:cs typeface="思源宋体 Medium" panose="02020500000000000000" charset="-122"/>
                        </a:rPr>
                        <a:t>公对公</a:t>
                      </a:r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latin typeface="思源宋体 Medium" panose="02020500000000000000" charset="-122"/>
                          <a:ea typeface="思源宋体 Medium" panose="02020500000000000000" charset="-122"/>
                          <a:cs typeface="思源宋体 Medium" panose="02020500000000000000" charset="-122"/>
                        </a:rPr>
                        <a:t>1</a:t>
                      </a: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思源宋体 Medium" panose="02020500000000000000" charset="-122"/>
                          <a:ea typeface="思源宋体 Medium" panose="02020500000000000000" charset="-122"/>
                          <a:cs typeface="思源宋体 Medium" panose="02020500000000000000" charset="-122"/>
                        </a:rPr>
                        <a:t>米长度的输入电缆</a:t>
                      </a:r>
                      <a:endParaRPr lang="en-US" altLang="zh-CN" sz="1600" b="0" dirty="0">
                        <a:solidFill>
                          <a:schemeClr val="tx1"/>
                        </a:solidFill>
                        <a:latin typeface="思源宋体 Medium" panose="02020500000000000000" charset="-122"/>
                        <a:ea typeface="思源宋体 Medium" panose="02020500000000000000" charset="-122"/>
                        <a:cs typeface="思源宋体 Medium" panose="02020500000000000000" charset="-122"/>
                      </a:endParaRPr>
                    </a:p>
                    <a:p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latin typeface="思源宋体 Medium" panose="02020500000000000000" charset="-122"/>
                          <a:ea typeface="思源宋体 Medium" panose="02020500000000000000" charset="-122"/>
                          <a:cs typeface="思源宋体 Medium" panose="02020500000000000000" charset="-122"/>
                        </a:rPr>
                        <a:t>1</a:t>
                      </a: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思源宋体 Medium" panose="02020500000000000000" charset="-122"/>
                          <a:ea typeface="思源宋体 Medium" panose="02020500000000000000" charset="-122"/>
                          <a:cs typeface="思源宋体 Medium" panose="02020500000000000000" charset="-122"/>
                        </a:rPr>
                        <a:t>个</a:t>
                      </a:r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latin typeface="思源宋体 Medium" panose="02020500000000000000" charset="-122"/>
                          <a:ea typeface="思源宋体 Medium" panose="02020500000000000000" charset="-122"/>
                          <a:cs typeface="思源宋体 Medium" panose="02020500000000000000" charset="-122"/>
                        </a:rPr>
                        <a:t>12V 2A</a:t>
                      </a: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思源宋体 Medium" panose="02020500000000000000" charset="-122"/>
                          <a:ea typeface="思源宋体 Medium" panose="02020500000000000000" charset="-122"/>
                          <a:cs typeface="思源宋体 Medium" panose="02020500000000000000" charset="-122"/>
                        </a:rPr>
                        <a:t>电源适配器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3284">
                <a:tc>
                  <a:txBody>
                    <a:bodyPr/>
                    <a:lstStyle/>
                    <a:p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思源宋体 Medium" panose="02020500000000000000" charset="-122"/>
                          <a:ea typeface="思源宋体 Medium" panose="02020500000000000000" charset="-122"/>
                        </a:rPr>
                        <a:t>质保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latin typeface="思源宋体 Medium" panose="02020500000000000000" charset="-122"/>
                          <a:ea typeface="思源宋体 Medium" panose="02020500000000000000" charset="-122"/>
                          <a:cs typeface="思源宋体 Medium" panose="02020500000000000000" charset="-122"/>
                        </a:rPr>
                        <a:t>1</a:t>
                      </a: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思源宋体 Medium" panose="02020500000000000000" charset="-122"/>
                          <a:ea typeface="思源宋体 Medium" panose="02020500000000000000" charset="-122"/>
                          <a:cs typeface="思源宋体 Medium" panose="02020500000000000000" charset="-122"/>
                        </a:rPr>
                        <a:t>年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文本框 3">
            <a:extLst>
              <a:ext uri="{FF2B5EF4-FFF2-40B4-BE49-F238E27FC236}">
                <a16:creationId xmlns:a16="http://schemas.microsoft.com/office/drawing/2014/main" id="{DB6834F9-A02E-4A19-976E-82DDCFC6E1ED}"/>
              </a:ext>
            </a:extLst>
          </p:cNvPr>
          <p:cNvSpPr txBox="1"/>
          <p:nvPr/>
        </p:nvSpPr>
        <p:spPr>
          <a:xfrm>
            <a:off x="1137375" y="5719760"/>
            <a:ext cx="411582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atin typeface="思源宋体 Medium" panose="02020500000000000000" charset="-122"/>
                <a:ea typeface="思源宋体 Medium" panose="02020500000000000000" charset="-122"/>
                <a:cs typeface="思源宋体 Medium" panose="02020500000000000000" charset="-122"/>
              </a:rPr>
              <a:t>使 用 灵 活</a:t>
            </a:r>
            <a:endParaRPr lang="en-US" altLang="zh-CN" sz="2000" dirty="0">
              <a:latin typeface="思源宋体 Medium" panose="02020500000000000000" charset="-122"/>
              <a:ea typeface="思源宋体 Medium" panose="02020500000000000000" charset="-122"/>
              <a:cs typeface="思源宋体 Medium" panose="02020500000000000000" charset="-122"/>
            </a:endParaRPr>
          </a:p>
          <a:p>
            <a:pPr algn="ctr"/>
            <a:r>
              <a:rPr lang="zh-CN" altLang="en-US" dirty="0">
                <a:solidFill>
                  <a:schemeClr val="tx1"/>
                </a:solidFill>
                <a:latin typeface="思源宋体 Medium" panose="02020500000000000000" charset="-122"/>
                <a:ea typeface="思源宋体 Medium" panose="02020500000000000000" charset="-122"/>
                <a:cs typeface="思源宋体 Medium" panose="02020500000000000000" charset="-122"/>
              </a:rPr>
              <a:t>适合不同环境需求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F62A9C6-1C3D-4FAF-AA09-8055C2B36143}"/>
              </a:ext>
            </a:extLst>
          </p:cNvPr>
          <p:cNvSpPr/>
          <p:nvPr/>
        </p:nvSpPr>
        <p:spPr>
          <a:xfrm>
            <a:off x="3862188" y="8117906"/>
            <a:ext cx="2827296" cy="100157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宋体 Medium" panose="02020500000000000000" charset="-122"/>
              <a:ea typeface="思源宋体 Medium" panose="02020500000000000000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604C923-B6E2-4817-BA5B-441450607885}"/>
              </a:ext>
            </a:extLst>
          </p:cNvPr>
          <p:cNvSpPr txBox="1"/>
          <p:nvPr/>
        </p:nvSpPr>
        <p:spPr>
          <a:xfrm>
            <a:off x="62208" y="7529720"/>
            <a:ext cx="91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思源宋体 Medium" panose="02020500000000000000" charset="-122"/>
                <a:ea typeface="思源宋体 Medium" panose="02020500000000000000" charset="-122"/>
              </a:rPr>
              <a:t>电脑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DE6C9DE-6267-4080-B404-F51F1AC41943}"/>
              </a:ext>
            </a:extLst>
          </p:cNvPr>
          <p:cNvSpPr txBox="1"/>
          <p:nvPr/>
        </p:nvSpPr>
        <p:spPr>
          <a:xfrm>
            <a:off x="18392" y="9119484"/>
            <a:ext cx="1231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思源宋体 Medium" panose="02020500000000000000" charset="-122"/>
                <a:ea typeface="思源宋体 Medium" panose="02020500000000000000" charset="-122"/>
              </a:rPr>
              <a:t>专业显卡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EA9EFC6-5449-47CC-B97A-AF2A4E20F006}"/>
              </a:ext>
            </a:extLst>
          </p:cNvPr>
          <p:cNvSpPr txBox="1"/>
          <p:nvPr/>
        </p:nvSpPr>
        <p:spPr>
          <a:xfrm>
            <a:off x="4136848" y="9230507"/>
            <a:ext cx="2259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思源宋体 Medium" panose="02020500000000000000" charset="-122"/>
                <a:ea typeface="思源宋体 Medium" panose="02020500000000000000" charset="-122"/>
              </a:rPr>
              <a:t>商业展示、大屏拼接</a:t>
            </a:r>
          </a:p>
        </p:txBody>
      </p:sp>
      <p:sp>
        <p:nvSpPr>
          <p:cNvPr id="13" name="箭头: 左 12">
            <a:extLst>
              <a:ext uri="{FF2B5EF4-FFF2-40B4-BE49-F238E27FC236}">
                <a16:creationId xmlns:a16="http://schemas.microsoft.com/office/drawing/2014/main" id="{E6FC5BD1-331E-4BD9-B806-12B20FB08C21}"/>
              </a:ext>
            </a:extLst>
          </p:cNvPr>
          <p:cNvSpPr/>
          <p:nvPr/>
        </p:nvSpPr>
        <p:spPr>
          <a:xfrm flipH="1">
            <a:off x="945712" y="6713268"/>
            <a:ext cx="708660" cy="247207"/>
          </a:xfrm>
          <a:prstGeom prst="lef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宋体 Medium" panose="02020500000000000000" charset="-122"/>
              <a:ea typeface="思源宋体 Medium" panose="02020500000000000000" charset="-122"/>
            </a:endParaRPr>
          </a:p>
        </p:txBody>
      </p:sp>
      <p:sp>
        <p:nvSpPr>
          <p:cNvPr id="14" name="箭头: 左 13">
            <a:extLst>
              <a:ext uri="{FF2B5EF4-FFF2-40B4-BE49-F238E27FC236}">
                <a16:creationId xmlns:a16="http://schemas.microsoft.com/office/drawing/2014/main" id="{814D2F4C-BD02-4F26-AFFF-BB412BA2CA01}"/>
              </a:ext>
            </a:extLst>
          </p:cNvPr>
          <p:cNvSpPr/>
          <p:nvPr/>
        </p:nvSpPr>
        <p:spPr>
          <a:xfrm flipH="1">
            <a:off x="3402721" y="6569385"/>
            <a:ext cx="708660" cy="247207"/>
          </a:xfrm>
          <a:prstGeom prst="lef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宋体 Medium" panose="02020500000000000000" charset="-122"/>
              <a:ea typeface="思源宋体 Medium" panose="02020500000000000000" charset="-122"/>
            </a:endParaRPr>
          </a:p>
        </p:txBody>
      </p:sp>
      <p:sp>
        <p:nvSpPr>
          <p:cNvPr id="15" name="箭头: 左 14">
            <a:extLst>
              <a:ext uri="{FF2B5EF4-FFF2-40B4-BE49-F238E27FC236}">
                <a16:creationId xmlns:a16="http://schemas.microsoft.com/office/drawing/2014/main" id="{2D6E3168-6CFF-4F5A-ACBD-D163F9AA26D7}"/>
              </a:ext>
            </a:extLst>
          </p:cNvPr>
          <p:cNvSpPr/>
          <p:nvPr/>
        </p:nvSpPr>
        <p:spPr>
          <a:xfrm flipH="1">
            <a:off x="3402721" y="8396054"/>
            <a:ext cx="434300" cy="247207"/>
          </a:xfrm>
          <a:prstGeom prst="lef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宋体 Medium" panose="02020500000000000000" charset="-122"/>
              <a:ea typeface="思源宋体 Medium" panose="02020500000000000000" charset="-122"/>
            </a:endParaRPr>
          </a:p>
        </p:txBody>
      </p:sp>
      <p:sp>
        <p:nvSpPr>
          <p:cNvPr id="16" name="箭头: 左 15">
            <a:extLst>
              <a:ext uri="{FF2B5EF4-FFF2-40B4-BE49-F238E27FC236}">
                <a16:creationId xmlns:a16="http://schemas.microsoft.com/office/drawing/2014/main" id="{A6900E74-388B-4A1C-81F8-CD1D8F1860D6}"/>
              </a:ext>
            </a:extLst>
          </p:cNvPr>
          <p:cNvSpPr/>
          <p:nvPr/>
        </p:nvSpPr>
        <p:spPr>
          <a:xfrm flipH="1">
            <a:off x="1220675" y="8472567"/>
            <a:ext cx="277225" cy="247207"/>
          </a:xfrm>
          <a:prstGeom prst="lef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宋体 Medium" panose="02020500000000000000" charset="-122"/>
              <a:ea typeface="思源宋体 Medium" panose="02020500000000000000" charset="-122"/>
            </a:endParaRPr>
          </a:p>
        </p:txBody>
      </p:sp>
      <p:pic>
        <p:nvPicPr>
          <p:cNvPr id="24" name="图片 23" descr="lennov-worksation">
            <a:extLst>
              <a:ext uri="{FF2B5EF4-FFF2-40B4-BE49-F238E27FC236}">
                <a16:creationId xmlns:a16="http://schemas.microsoft.com/office/drawing/2014/main" id="{3CC23072-36FC-4453-B3A1-FDCD91099C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27" y="6455126"/>
            <a:ext cx="577566" cy="931776"/>
          </a:xfrm>
          <a:prstGeom prst="rect">
            <a:avLst/>
          </a:prstGeom>
        </p:spPr>
      </p:pic>
      <p:pic>
        <p:nvPicPr>
          <p:cNvPr id="25" name="图片 24" descr="3-Quadro_P4000_Front">
            <a:extLst>
              <a:ext uri="{FF2B5EF4-FFF2-40B4-BE49-F238E27FC236}">
                <a16:creationId xmlns:a16="http://schemas.microsoft.com/office/drawing/2014/main" id="{ACC6F715-8D05-4E94-B14A-C0768FF7C155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24000"/>
          </a:blip>
          <a:srcRect l="7333" t="28333" r="8667" b="29833"/>
          <a:stretch>
            <a:fillRect/>
          </a:stretch>
        </p:blipFill>
        <p:spPr>
          <a:xfrm>
            <a:off x="0" y="8396054"/>
            <a:ext cx="1137375" cy="566237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85E87CEC-7652-A0A0-720C-B76643B4B46D}"/>
              </a:ext>
            </a:extLst>
          </p:cNvPr>
          <p:cNvSpPr/>
          <p:nvPr/>
        </p:nvSpPr>
        <p:spPr>
          <a:xfrm>
            <a:off x="4462292" y="6196498"/>
            <a:ext cx="1934161" cy="1046112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宋体 Medium" panose="02020500000000000000" charset="-122"/>
              <a:ea typeface="思源宋体 Medium" panose="02020500000000000000" charset="-122"/>
            </a:endParaRPr>
          </a:p>
        </p:txBody>
      </p:sp>
      <p:graphicFrame>
        <p:nvGraphicFramePr>
          <p:cNvPr id="18" name="表格 4">
            <a:extLst>
              <a:ext uri="{FF2B5EF4-FFF2-40B4-BE49-F238E27FC236}">
                <a16:creationId xmlns:a16="http://schemas.microsoft.com/office/drawing/2014/main" id="{4789819A-7CF0-27DB-680D-C06AC1D037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0574143"/>
              </p:ext>
            </p:extLst>
          </p:nvPr>
        </p:nvGraphicFramePr>
        <p:xfrm>
          <a:off x="4462292" y="6199009"/>
          <a:ext cx="1934160" cy="10571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720">
                  <a:extLst>
                    <a:ext uri="{9D8B030D-6E8A-4147-A177-3AD203B41FA5}">
                      <a16:colId xmlns:a16="http://schemas.microsoft.com/office/drawing/2014/main" val="1826753331"/>
                    </a:ext>
                  </a:extLst>
                </a:gridCol>
                <a:gridCol w="644720">
                  <a:extLst>
                    <a:ext uri="{9D8B030D-6E8A-4147-A177-3AD203B41FA5}">
                      <a16:colId xmlns:a16="http://schemas.microsoft.com/office/drawing/2014/main" val="2183097554"/>
                    </a:ext>
                  </a:extLst>
                </a:gridCol>
                <a:gridCol w="644720">
                  <a:extLst>
                    <a:ext uri="{9D8B030D-6E8A-4147-A177-3AD203B41FA5}">
                      <a16:colId xmlns:a16="http://schemas.microsoft.com/office/drawing/2014/main" val="1970398243"/>
                    </a:ext>
                  </a:extLst>
                </a:gridCol>
              </a:tblGrid>
              <a:tr h="352374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1250609"/>
                  </a:ext>
                </a:extLst>
              </a:tr>
              <a:tr h="352374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5099833"/>
                  </a:ext>
                </a:extLst>
              </a:tr>
              <a:tr h="352374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3035925"/>
                  </a:ext>
                </a:extLst>
              </a:tr>
            </a:tbl>
          </a:graphicData>
        </a:graphic>
      </p:graphicFrame>
      <p:graphicFrame>
        <p:nvGraphicFramePr>
          <p:cNvPr id="32" name="表格 32">
            <a:extLst>
              <a:ext uri="{FF2B5EF4-FFF2-40B4-BE49-F238E27FC236}">
                <a16:creationId xmlns:a16="http://schemas.microsoft.com/office/drawing/2014/main" id="{9CBCDC81-775F-494E-5847-578B26F74C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253704"/>
              </p:ext>
            </p:extLst>
          </p:nvPr>
        </p:nvGraphicFramePr>
        <p:xfrm>
          <a:off x="3875509" y="8131426"/>
          <a:ext cx="2820480" cy="988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080">
                  <a:extLst>
                    <a:ext uri="{9D8B030D-6E8A-4147-A177-3AD203B41FA5}">
                      <a16:colId xmlns:a16="http://schemas.microsoft.com/office/drawing/2014/main" val="1237762864"/>
                    </a:ext>
                  </a:extLst>
                </a:gridCol>
                <a:gridCol w="470080">
                  <a:extLst>
                    <a:ext uri="{9D8B030D-6E8A-4147-A177-3AD203B41FA5}">
                      <a16:colId xmlns:a16="http://schemas.microsoft.com/office/drawing/2014/main" val="264973136"/>
                    </a:ext>
                  </a:extLst>
                </a:gridCol>
                <a:gridCol w="470080">
                  <a:extLst>
                    <a:ext uri="{9D8B030D-6E8A-4147-A177-3AD203B41FA5}">
                      <a16:colId xmlns:a16="http://schemas.microsoft.com/office/drawing/2014/main" val="1671490487"/>
                    </a:ext>
                  </a:extLst>
                </a:gridCol>
                <a:gridCol w="470080">
                  <a:extLst>
                    <a:ext uri="{9D8B030D-6E8A-4147-A177-3AD203B41FA5}">
                      <a16:colId xmlns:a16="http://schemas.microsoft.com/office/drawing/2014/main" val="1280508553"/>
                    </a:ext>
                  </a:extLst>
                </a:gridCol>
                <a:gridCol w="470080">
                  <a:extLst>
                    <a:ext uri="{9D8B030D-6E8A-4147-A177-3AD203B41FA5}">
                      <a16:colId xmlns:a16="http://schemas.microsoft.com/office/drawing/2014/main" val="3245235123"/>
                    </a:ext>
                  </a:extLst>
                </a:gridCol>
                <a:gridCol w="470080">
                  <a:extLst>
                    <a:ext uri="{9D8B030D-6E8A-4147-A177-3AD203B41FA5}">
                      <a16:colId xmlns:a16="http://schemas.microsoft.com/office/drawing/2014/main" val="2163081865"/>
                    </a:ext>
                  </a:extLst>
                </a:gridCol>
              </a:tblGrid>
              <a:tr h="329352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0840312"/>
                  </a:ext>
                </a:extLst>
              </a:tr>
              <a:tr h="329352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398801"/>
                  </a:ext>
                </a:extLst>
              </a:tr>
              <a:tr h="329352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0739656"/>
                  </a:ext>
                </a:extLst>
              </a:tr>
            </a:tbl>
          </a:graphicData>
        </a:graphic>
      </p:graphicFrame>
      <p:pic>
        <p:nvPicPr>
          <p:cNvPr id="34" name="图片 33">
            <a:extLst>
              <a:ext uri="{FF2B5EF4-FFF2-40B4-BE49-F238E27FC236}">
                <a16:creationId xmlns:a16="http://schemas.microsoft.com/office/drawing/2014/main" id="{62EE6B1B-2DEA-3F7E-2DB5-F0B3AE7209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957" y="6095306"/>
            <a:ext cx="1264304" cy="1429934"/>
          </a:xfrm>
          <a:prstGeom prst="rect">
            <a:avLst/>
          </a:prstGeom>
        </p:spPr>
      </p:pic>
      <p:sp>
        <p:nvSpPr>
          <p:cNvPr id="36" name="文本框 35">
            <a:extLst>
              <a:ext uri="{FF2B5EF4-FFF2-40B4-BE49-F238E27FC236}">
                <a16:creationId xmlns:a16="http://schemas.microsoft.com/office/drawing/2014/main" id="{3E70C77F-4A8B-7C90-1EA8-9906BC2D06DF}"/>
              </a:ext>
            </a:extLst>
          </p:cNvPr>
          <p:cNvSpPr txBox="1"/>
          <p:nvPr/>
        </p:nvSpPr>
        <p:spPr>
          <a:xfrm>
            <a:off x="1684794" y="7216726"/>
            <a:ext cx="1744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0" dirty="0">
                <a:latin typeface="思源宋体 Medium" panose="02020500000000000000" charset="-122"/>
                <a:ea typeface="思源宋体 Medium" panose="02020500000000000000" charset="-122"/>
              </a:rPr>
              <a:t>HD-V109 *1</a:t>
            </a:r>
            <a:r>
              <a:rPr lang="zh-CN" altLang="en-US" sz="1800" b="0" dirty="0">
                <a:latin typeface="思源宋体 Medium" panose="02020500000000000000" charset="-122"/>
                <a:ea typeface="思源宋体 Medium" panose="02020500000000000000" charset="-122"/>
              </a:rPr>
              <a:t>台</a:t>
            </a:r>
            <a:endParaRPr lang="en-US" altLang="zh-CN" sz="1800" b="0" dirty="0">
              <a:latin typeface="思源宋体 Medium" panose="02020500000000000000" charset="-122"/>
              <a:ea typeface="思源宋体 Medium" panose="02020500000000000000" charset="-122"/>
            </a:endParaRPr>
          </a:p>
          <a:p>
            <a:endParaRPr lang="zh-CN" altLang="en-US" dirty="0"/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355A1B78-388D-1B71-1585-0F3CE327DDE8}"/>
              </a:ext>
            </a:extLst>
          </p:cNvPr>
          <p:cNvSpPr txBox="1"/>
          <p:nvPr/>
        </p:nvSpPr>
        <p:spPr>
          <a:xfrm>
            <a:off x="1604006" y="9165650"/>
            <a:ext cx="1744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0" dirty="0">
                <a:latin typeface="思源宋体 Medium" panose="02020500000000000000" charset="-122"/>
                <a:ea typeface="思源宋体 Medium" panose="02020500000000000000" charset="-122"/>
              </a:rPr>
              <a:t>HD-V109 *2</a:t>
            </a:r>
            <a:r>
              <a:rPr lang="zh-CN" altLang="en-US" sz="1800" b="0" dirty="0">
                <a:latin typeface="思源宋体 Medium" panose="02020500000000000000" charset="-122"/>
                <a:ea typeface="思源宋体 Medium" panose="02020500000000000000" charset="-122"/>
              </a:rPr>
              <a:t>台</a:t>
            </a:r>
            <a:endParaRPr lang="en-US" altLang="zh-CN" sz="1800" b="0" dirty="0">
              <a:latin typeface="思源宋体 Medium" panose="02020500000000000000" charset="-122"/>
              <a:ea typeface="思源宋体 Medium" panose="02020500000000000000" charset="-122"/>
            </a:endParaRPr>
          </a:p>
          <a:p>
            <a:endParaRPr lang="zh-CN" altLang="en-US" dirty="0"/>
          </a:p>
        </p:txBody>
      </p:sp>
      <p:pic>
        <p:nvPicPr>
          <p:cNvPr id="44" name="图片 43">
            <a:extLst>
              <a:ext uri="{FF2B5EF4-FFF2-40B4-BE49-F238E27FC236}">
                <a16:creationId xmlns:a16="http://schemas.microsoft.com/office/drawing/2014/main" id="{764515DD-CD9A-0B0B-66D3-942003F15B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821" y="8067354"/>
            <a:ext cx="950288" cy="1074780"/>
          </a:xfrm>
          <a:prstGeom prst="rect">
            <a:avLst/>
          </a:prstGeom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id="{0BAE2891-0923-ECC3-11CC-632340A248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109" y="8067354"/>
            <a:ext cx="950288" cy="107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527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组合 66">
            <a:extLst>
              <a:ext uri="{FF2B5EF4-FFF2-40B4-BE49-F238E27FC236}">
                <a16:creationId xmlns:a16="http://schemas.microsoft.com/office/drawing/2014/main" id="{18B23122-E5E2-7B73-3C21-D8921D43E27A}"/>
              </a:ext>
            </a:extLst>
          </p:cNvPr>
          <p:cNvGrpSpPr/>
          <p:nvPr/>
        </p:nvGrpSpPr>
        <p:grpSpPr>
          <a:xfrm>
            <a:off x="148902" y="4689156"/>
            <a:ext cx="6697980" cy="5024974"/>
            <a:chOff x="80010" y="4567773"/>
            <a:chExt cx="6697980" cy="5024974"/>
          </a:xfrm>
        </p:grpSpPr>
        <p:pic>
          <p:nvPicPr>
            <p:cNvPr id="68" name="图片 67">
              <a:extLst>
                <a:ext uri="{FF2B5EF4-FFF2-40B4-BE49-F238E27FC236}">
                  <a16:creationId xmlns:a16="http://schemas.microsoft.com/office/drawing/2014/main" id="{E7E1CFA3-1485-42B1-7E64-F4E5E6BA78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010" y="4567773"/>
              <a:ext cx="6697980" cy="5024974"/>
            </a:xfrm>
            <a:prstGeom prst="rect">
              <a:avLst/>
            </a:prstGeom>
          </p:spPr>
        </p:pic>
        <p:pic>
          <p:nvPicPr>
            <p:cNvPr id="69" name="图片 68">
              <a:extLst>
                <a:ext uri="{FF2B5EF4-FFF2-40B4-BE49-F238E27FC236}">
                  <a16:creationId xmlns:a16="http://schemas.microsoft.com/office/drawing/2014/main" id="{6B540A0B-F993-F686-544B-6D6ECDDD7F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9295" y="5354216"/>
              <a:ext cx="3742495" cy="269807"/>
            </a:xfrm>
            <a:prstGeom prst="rect">
              <a:avLst/>
            </a:prstGeom>
          </p:spPr>
        </p:pic>
        <p:sp>
          <p:nvSpPr>
            <p:cNvPr id="70" name="文本框 69">
              <a:extLst>
                <a:ext uri="{FF2B5EF4-FFF2-40B4-BE49-F238E27FC236}">
                  <a16:creationId xmlns:a16="http://schemas.microsoft.com/office/drawing/2014/main" id="{75445F92-5851-F6DE-7A60-C557D9C8D130}"/>
                </a:ext>
              </a:extLst>
            </p:cNvPr>
            <p:cNvSpPr txBox="1"/>
            <p:nvPr/>
          </p:nvSpPr>
          <p:spPr>
            <a:xfrm>
              <a:off x="727787" y="5306915"/>
              <a:ext cx="41334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支持输入带</a:t>
              </a:r>
              <a:r>
                <a:rPr lang="en-US" altLang="zh-CN" sz="1400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HDMI</a:t>
              </a:r>
              <a:r>
                <a:rPr lang="zh-CN" altLang="en-US" sz="1400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信号接口的台式机或者工作站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8FAC7057-7A73-EF1A-8329-3C37072CC4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572" y="579594"/>
            <a:ext cx="3038908" cy="2274096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0A4ABF0C-64B9-E372-72AE-A28A1770E397}"/>
              </a:ext>
            </a:extLst>
          </p:cNvPr>
          <p:cNvSpPr txBox="1"/>
          <p:nvPr/>
        </p:nvSpPr>
        <p:spPr>
          <a:xfrm>
            <a:off x="531845" y="326571"/>
            <a:ext cx="4441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华文中宋" panose="02010600040101010101" pitchFamily="2" charset="-122"/>
                <a:ea typeface="华文中宋" panose="02010600040101010101" pitchFamily="2" charset="-122"/>
              </a:rPr>
              <a:t>显卡，多屏宝，显示屏连接拓扑图</a:t>
            </a:r>
          </a:p>
        </p:txBody>
      </p:sp>
      <p:pic>
        <p:nvPicPr>
          <p:cNvPr id="6" name="图片 5" descr="3-Quadro_P4000_Front">
            <a:extLst>
              <a:ext uri="{FF2B5EF4-FFF2-40B4-BE49-F238E27FC236}">
                <a16:creationId xmlns:a16="http://schemas.microsoft.com/office/drawing/2014/main" id="{6B4416E3-DCE3-1E7C-716A-CF9287D04811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24000"/>
          </a:blip>
          <a:srcRect l="7333" t="28333" r="8667" b="29833"/>
          <a:stretch>
            <a:fillRect/>
          </a:stretch>
        </p:blipFill>
        <p:spPr>
          <a:xfrm>
            <a:off x="942165" y="1370114"/>
            <a:ext cx="1576805" cy="785005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3D55A83A-1460-9757-3B4B-2D897C1F53DA}"/>
              </a:ext>
            </a:extLst>
          </p:cNvPr>
          <p:cNvSpPr txBox="1"/>
          <p:nvPr/>
        </p:nvSpPr>
        <p:spPr>
          <a:xfrm>
            <a:off x="3497892" y="2068115"/>
            <a:ext cx="25409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b="1" dirty="0">
                <a:solidFill>
                  <a:srgbClr val="FF0000"/>
                </a:solidFill>
              </a:rPr>
              <a:t>①      ②      ③        ④        ⑤      ⑥        ⑦       ⑧        ⑨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ED25B24A-1887-D9B7-EC1A-164C7A55717A}"/>
              </a:ext>
            </a:extLst>
          </p:cNvPr>
          <p:cNvSpPr/>
          <p:nvPr/>
        </p:nvSpPr>
        <p:spPr>
          <a:xfrm>
            <a:off x="3087570" y="2768656"/>
            <a:ext cx="2988262" cy="1765617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宋体 Medium" panose="02020500000000000000" charset="-122"/>
              <a:ea typeface="思源宋体 Medium" panose="02020500000000000000" charset="-122"/>
            </a:endParaRPr>
          </a:p>
        </p:txBody>
      </p:sp>
      <p:graphicFrame>
        <p:nvGraphicFramePr>
          <p:cNvPr id="16" name="表格 4">
            <a:extLst>
              <a:ext uri="{FF2B5EF4-FFF2-40B4-BE49-F238E27FC236}">
                <a16:creationId xmlns:a16="http://schemas.microsoft.com/office/drawing/2014/main" id="{B33DFA9F-7962-1469-8C99-AF91114A2A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465138"/>
              </p:ext>
            </p:extLst>
          </p:nvPr>
        </p:nvGraphicFramePr>
        <p:xfrm>
          <a:off x="3087570" y="2763594"/>
          <a:ext cx="2988261" cy="1784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6087">
                  <a:extLst>
                    <a:ext uri="{9D8B030D-6E8A-4147-A177-3AD203B41FA5}">
                      <a16:colId xmlns:a16="http://schemas.microsoft.com/office/drawing/2014/main" val="1826753331"/>
                    </a:ext>
                  </a:extLst>
                </a:gridCol>
                <a:gridCol w="996087">
                  <a:extLst>
                    <a:ext uri="{9D8B030D-6E8A-4147-A177-3AD203B41FA5}">
                      <a16:colId xmlns:a16="http://schemas.microsoft.com/office/drawing/2014/main" val="2183097554"/>
                    </a:ext>
                  </a:extLst>
                </a:gridCol>
                <a:gridCol w="996087">
                  <a:extLst>
                    <a:ext uri="{9D8B030D-6E8A-4147-A177-3AD203B41FA5}">
                      <a16:colId xmlns:a16="http://schemas.microsoft.com/office/drawing/2014/main" val="1970398243"/>
                    </a:ext>
                  </a:extLst>
                </a:gridCol>
              </a:tblGrid>
              <a:tr h="59473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zh-CN" altLang="en-US" sz="1400" b="1" dirty="0">
                          <a:solidFill>
                            <a:srgbClr val="FF0000"/>
                          </a:solidFill>
                        </a:rPr>
                        <a:t>①</a:t>
                      </a:r>
                      <a:endParaRPr lang="zh-CN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zh-CN" altLang="en-US" sz="1400" b="1" dirty="0">
                          <a:solidFill>
                            <a:srgbClr val="FF0000"/>
                          </a:solidFill>
                        </a:rPr>
                        <a:t>②</a:t>
                      </a:r>
                      <a:endParaRPr lang="zh-CN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zh-CN" altLang="en-US" sz="1400" b="1" dirty="0">
                          <a:solidFill>
                            <a:srgbClr val="FF0000"/>
                          </a:solidFill>
                        </a:rPr>
                        <a:t>③</a:t>
                      </a:r>
                      <a:endParaRPr lang="zh-CN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1250609"/>
                  </a:ext>
                </a:extLst>
              </a:tr>
              <a:tr h="59473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zh-CN" altLang="en-US" sz="1400" b="1" dirty="0">
                          <a:solidFill>
                            <a:srgbClr val="FF0000"/>
                          </a:solidFill>
                        </a:rPr>
                        <a:t>④</a:t>
                      </a:r>
                      <a:endParaRPr lang="zh-CN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zh-CN" altLang="en-US" sz="1400" b="1" dirty="0">
                          <a:solidFill>
                            <a:srgbClr val="FF0000"/>
                          </a:solidFill>
                        </a:rPr>
                        <a:t>⑤</a:t>
                      </a:r>
                      <a:endParaRPr lang="zh-CN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zh-CN" altLang="en-US" sz="1400" b="1" dirty="0">
                          <a:solidFill>
                            <a:srgbClr val="FF0000"/>
                          </a:solidFill>
                        </a:rPr>
                        <a:t>⑥</a:t>
                      </a:r>
                      <a:endParaRPr lang="zh-CN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5099833"/>
                  </a:ext>
                </a:extLst>
              </a:tr>
              <a:tr h="59473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zh-CN" altLang="en-US" sz="1400" b="1" dirty="0">
                          <a:solidFill>
                            <a:srgbClr val="FF0000"/>
                          </a:solidFill>
                        </a:rPr>
                        <a:t>⑦</a:t>
                      </a:r>
                      <a:endParaRPr lang="zh-CN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zh-CN" altLang="en-US" sz="1400" b="1" dirty="0">
                          <a:solidFill>
                            <a:srgbClr val="FF0000"/>
                          </a:solidFill>
                        </a:rPr>
                        <a:t>⑧</a:t>
                      </a:r>
                      <a:endParaRPr lang="zh-CN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zh-CN" altLang="en-US" sz="1400" b="1" dirty="0">
                          <a:solidFill>
                            <a:srgbClr val="FF0000"/>
                          </a:solidFill>
                        </a:rPr>
                        <a:t>⑨</a:t>
                      </a:r>
                      <a:endParaRPr lang="zh-CN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3035925"/>
                  </a:ext>
                </a:extLst>
              </a:tr>
            </a:tbl>
          </a:graphicData>
        </a:graphic>
      </p:graphicFrame>
      <p:sp>
        <p:nvSpPr>
          <p:cNvPr id="19" name="箭头: 左 18">
            <a:extLst>
              <a:ext uri="{FF2B5EF4-FFF2-40B4-BE49-F238E27FC236}">
                <a16:creationId xmlns:a16="http://schemas.microsoft.com/office/drawing/2014/main" id="{260DF14D-4C09-95BB-7D49-7F2679EF1892}"/>
              </a:ext>
            </a:extLst>
          </p:cNvPr>
          <p:cNvSpPr/>
          <p:nvPr/>
        </p:nvSpPr>
        <p:spPr>
          <a:xfrm rot="5400000" flipH="1">
            <a:off x="4418427" y="2325583"/>
            <a:ext cx="326545" cy="282457"/>
          </a:xfrm>
          <a:prstGeom prst="lef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宋体 Medium" panose="02020500000000000000" charset="-122"/>
              <a:ea typeface="思源宋体 Medium" panose="02020500000000000000" charset="-122"/>
            </a:endParaRPr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2FC49DF5-3A4F-19A9-39E7-D4EB10E45CD5}"/>
              </a:ext>
            </a:extLst>
          </p:cNvPr>
          <p:cNvCxnSpPr/>
          <p:nvPr/>
        </p:nvCxnSpPr>
        <p:spPr>
          <a:xfrm flipH="1">
            <a:off x="847692" y="1533944"/>
            <a:ext cx="188945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4BDC0F3E-9089-6402-E651-D8FB0A3C9955}"/>
              </a:ext>
            </a:extLst>
          </p:cNvPr>
          <p:cNvCxnSpPr>
            <a:cxnSpLocks/>
          </p:cNvCxnSpPr>
          <p:nvPr/>
        </p:nvCxnSpPr>
        <p:spPr>
          <a:xfrm flipV="1">
            <a:off x="834992" y="1158240"/>
            <a:ext cx="0" cy="390944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D14A813D-B499-739D-F350-61E5E736CE7C}"/>
              </a:ext>
            </a:extLst>
          </p:cNvPr>
          <p:cNvCxnSpPr>
            <a:cxnSpLocks/>
          </p:cNvCxnSpPr>
          <p:nvPr/>
        </p:nvCxnSpPr>
        <p:spPr>
          <a:xfrm>
            <a:off x="834992" y="1158240"/>
            <a:ext cx="4049428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E4FADF71-5D42-1C15-2CC6-04CF016DAEA1}"/>
              </a:ext>
            </a:extLst>
          </p:cNvPr>
          <p:cNvCxnSpPr/>
          <p:nvPr/>
        </p:nvCxnSpPr>
        <p:spPr>
          <a:xfrm>
            <a:off x="4884420" y="1158240"/>
            <a:ext cx="0" cy="194395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>
            <a:extLst>
              <a:ext uri="{FF2B5EF4-FFF2-40B4-BE49-F238E27FC236}">
                <a16:creationId xmlns:a16="http://schemas.microsoft.com/office/drawing/2014/main" id="{517EC891-09C7-7BF6-DA09-134F154D7B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521" y="6244397"/>
            <a:ext cx="3267899" cy="397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0682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8a4e35de-0724-43e5-8ac9-0fc2c310d246}"/>
  <p:tag name="TABLE_ENDDRAG_ORIGIN_RECT" val="707*304"/>
  <p:tag name="TABLE_ENDDRAG_RECT" val="8*123*707*304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</TotalTime>
  <Words>211</Words>
  <Application>Microsoft Office PowerPoint</Application>
  <PresentationFormat>A4 纸张(210x297 毫米)</PresentationFormat>
  <Paragraphs>47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9" baseType="lpstr">
      <vt:lpstr>华文中宋</vt:lpstr>
      <vt:lpstr>思源宋体 Medium</vt:lpstr>
      <vt:lpstr>Arial</vt:lpstr>
      <vt:lpstr>Calibri</vt:lpstr>
      <vt:lpstr>Calibri Light</vt:lpstr>
      <vt:lpstr>Office 主题​​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PCIDV.COM</dc:creator>
  <cp:keywords>冶天显卡多屏宝</cp:keywords>
  <cp:lastModifiedBy>lee simon</cp:lastModifiedBy>
  <cp:revision>16</cp:revision>
  <dcterms:created xsi:type="dcterms:W3CDTF">2021-01-16T07:00:45Z</dcterms:created>
  <dcterms:modified xsi:type="dcterms:W3CDTF">2023-09-16T08:30:01Z</dcterms:modified>
</cp:coreProperties>
</file>